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8EDDFD-2FB9-456F-8516-D96101F1AB82}" v="433" dt="2022-06-17T14:20:25.9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1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ned shah" userId="f07c624b5dd8b873" providerId="Windows Live" clId="Web-{938EDDFD-2FB9-456F-8516-D96101F1AB82}"/>
    <pc:docChg chg="addSld delSld modSld">
      <pc:chgData name="juned shah" userId="f07c624b5dd8b873" providerId="Windows Live" clId="Web-{938EDDFD-2FB9-456F-8516-D96101F1AB82}" dt="2022-06-17T14:20:25.938" v="333"/>
      <pc:docMkLst>
        <pc:docMk/>
      </pc:docMkLst>
      <pc:sldChg chg="addSp modSp">
        <pc:chgData name="juned shah" userId="f07c624b5dd8b873" providerId="Windows Live" clId="Web-{938EDDFD-2FB9-456F-8516-D96101F1AB82}" dt="2022-06-17T14:02:50.696" v="13" actId="20577"/>
        <pc:sldMkLst>
          <pc:docMk/>
          <pc:sldMk cId="2029002549" sldId="256"/>
        </pc:sldMkLst>
        <pc:spChg chg="mod">
          <ac:chgData name="juned shah" userId="f07c624b5dd8b873" providerId="Windows Live" clId="Web-{938EDDFD-2FB9-456F-8516-D96101F1AB82}" dt="2022-06-17T14:02:43.836" v="11" actId="20577"/>
          <ac:spMkLst>
            <pc:docMk/>
            <pc:sldMk cId="2029002549" sldId="256"/>
            <ac:spMk id="2" creationId="{00000000-0000-0000-0000-000000000000}"/>
          </ac:spMkLst>
        </pc:spChg>
        <pc:spChg chg="mod">
          <ac:chgData name="juned shah" userId="f07c624b5dd8b873" providerId="Windows Live" clId="Web-{938EDDFD-2FB9-456F-8516-D96101F1AB82}" dt="2022-06-17T14:02:50.696" v="13" actId="20577"/>
          <ac:spMkLst>
            <pc:docMk/>
            <pc:sldMk cId="2029002549" sldId="256"/>
            <ac:spMk id="3" creationId="{00000000-0000-0000-0000-000000000000}"/>
          </ac:spMkLst>
        </pc:spChg>
        <pc:spChg chg="add">
          <ac:chgData name="juned shah" userId="f07c624b5dd8b873" providerId="Windows Live" clId="Web-{938EDDFD-2FB9-456F-8516-D96101F1AB82}" dt="2022-06-17T14:02:28.883" v="0"/>
          <ac:spMkLst>
            <pc:docMk/>
            <pc:sldMk cId="2029002549" sldId="256"/>
            <ac:spMk id="4" creationId="{F3F83F19-2376-DA42-61D1-340B2CDC3DBA}"/>
          </ac:spMkLst>
        </pc:spChg>
      </pc:sldChg>
      <pc:sldChg chg="addSp modSp new mod setBg">
        <pc:chgData name="juned shah" userId="f07c624b5dd8b873" providerId="Windows Live" clId="Web-{938EDDFD-2FB9-456F-8516-D96101F1AB82}" dt="2022-06-17T14:05:37.575" v="46" actId="20577"/>
        <pc:sldMkLst>
          <pc:docMk/>
          <pc:sldMk cId="1046134524" sldId="257"/>
        </pc:sldMkLst>
        <pc:spChg chg="mod">
          <ac:chgData name="juned shah" userId="f07c624b5dd8b873" providerId="Windows Live" clId="Web-{938EDDFD-2FB9-456F-8516-D96101F1AB82}" dt="2022-06-17T14:05:25.356" v="42"/>
          <ac:spMkLst>
            <pc:docMk/>
            <pc:sldMk cId="1046134524" sldId="257"/>
            <ac:spMk id="2" creationId="{40FA06AF-D03C-4E57-47D8-371A00A7CD30}"/>
          </ac:spMkLst>
        </pc:spChg>
        <pc:spChg chg="mod">
          <ac:chgData name="juned shah" userId="f07c624b5dd8b873" providerId="Windows Live" clId="Web-{938EDDFD-2FB9-456F-8516-D96101F1AB82}" dt="2022-06-17T14:05:37.575" v="46" actId="20577"/>
          <ac:spMkLst>
            <pc:docMk/>
            <pc:sldMk cId="1046134524" sldId="257"/>
            <ac:spMk id="3" creationId="{4661278C-83E9-7E32-410D-49F8A7A4C69E}"/>
          </ac:spMkLst>
        </pc:spChg>
        <pc:spChg chg="add">
          <ac:chgData name="juned shah" userId="f07c624b5dd8b873" providerId="Windows Live" clId="Web-{938EDDFD-2FB9-456F-8516-D96101F1AB82}" dt="2022-06-17T14:05:25.356" v="42"/>
          <ac:spMkLst>
            <pc:docMk/>
            <pc:sldMk cId="1046134524" sldId="257"/>
            <ac:spMk id="9" creationId="{5940F547-7206-4401-94FB-F8421915D8B8}"/>
          </ac:spMkLst>
        </pc:spChg>
        <pc:picChg chg="add">
          <ac:chgData name="juned shah" userId="f07c624b5dd8b873" providerId="Windows Live" clId="Web-{938EDDFD-2FB9-456F-8516-D96101F1AB82}" dt="2022-06-17T14:05:25.356" v="42"/>
          <ac:picMkLst>
            <pc:docMk/>
            <pc:sldMk cId="1046134524" sldId="257"/>
            <ac:picMk id="5" creationId="{BE06A0CB-1B35-FF82-308B-2795D87608E8}"/>
          </ac:picMkLst>
        </pc:picChg>
      </pc:sldChg>
      <pc:sldChg chg="addSp modSp new">
        <pc:chgData name="juned shah" userId="f07c624b5dd8b873" providerId="Windows Live" clId="Web-{938EDDFD-2FB9-456F-8516-D96101F1AB82}" dt="2022-06-17T14:07:59.547" v="83" actId="20577"/>
        <pc:sldMkLst>
          <pc:docMk/>
          <pc:sldMk cId="460560224" sldId="258"/>
        </pc:sldMkLst>
        <pc:spChg chg="add mod">
          <ac:chgData name="juned shah" userId="f07c624b5dd8b873" providerId="Windows Live" clId="Web-{938EDDFD-2FB9-456F-8516-D96101F1AB82}" dt="2022-06-17T14:07:59.547" v="83" actId="20577"/>
          <ac:spMkLst>
            <pc:docMk/>
            <pc:sldMk cId="460560224" sldId="258"/>
            <ac:spMk id="2" creationId="{87030BDF-DF33-EC73-2263-5F94D812EE34}"/>
          </ac:spMkLst>
        </pc:spChg>
      </pc:sldChg>
      <pc:sldChg chg="addSp modSp new">
        <pc:chgData name="juned shah" userId="f07c624b5dd8b873" providerId="Windows Live" clId="Web-{938EDDFD-2FB9-456F-8516-D96101F1AB82}" dt="2022-06-17T14:09:22.830" v="125" actId="20577"/>
        <pc:sldMkLst>
          <pc:docMk/>
          <pc:sldMk cId="373395299" sldId="259"/>
        </pc:sldMkLst>
        <pc:spChg chg="add mod">
          <ac:chgData name="juned shah" userId="f07c624b5dd8b873" providerId="Windows Live" clId="Web-{938EDDFD-2FB9-456F-8516-D96101F1AB82}" dt="2022-06-17T14:09:22.830" v="125" actId="20577"/>
          <ac:spMkLst>
            <pc:docMk/>
            <pc:sldMk cId="373395299" sldId="259"/>
            <ac:spMk id="2" creationId="{3C740482-2EAA-DDE3-B779-61F7945C3877}"/>
          </ac:spMkLst>
        </pc:spChg>
      </pc:sldChg>
      <pc:sldChg chg="addSp modSp new">
        <pc:chgData name="juned shah" userId="f07c624b5dd8b873" providerId="Windows Live" clId="Web-{938EDDFD-2FB9-456F-8516-D96101F1AB82}" dt="2022-06-17T14:10:56.582" v="151" actId="20577"/>
        <pc:sldMkLst>
          <pc:docMk/>
          <pc:sldMk cId="1796974554" sldId="260"/>
        </pc:sldMkLst>
        <pc:spChg chg="add mod">
          <ac:chgData name="juned shah" userId="f07c624b5dd8b873" providerId="Windows Live" clId="Web-{938EDDFD-2FB9-456F-8516-D96101F1AB82}" dt="2022-06-17T14:10:56.582" v="151" actId="20577"/>
          <ac:spMkLst>
            <pc:docMk/>
            <pc:sldMk cId="1796974554" sldId="260"/>
            <ac:spMk id="2" creationId="{84F3266C-40A9-0ED3-1C18-A292CDE76C8F}"/>
          </ac:spMkLst>
        </pc:spChg>
      </pc:sldChg>
      <pc:sldChg chg="addSp modSp new">
        <pc:chgData name="juned shah" userId="f07c624b5dd8b873" providerId="Windows Live" clId="Web-{938EDDFD-2FB9-456F-8516-D96101F1AB82}" dt="2022-06-17T14:12:47.866" v="190" actId="20577"/>
        <pc:sldMkLst>
          <pc:docMk/>
          <pc:sldMk cId="712730043" sldId="261"/>
        </pc:sldMkLst>
        <pc:spChg chg="add mod">
          <ac:chgData name="juned shah" userId="f07c624b5dd8b873" providerId="Windows Live" clId="Web-{938EDDFD-2FB9-456F-8516-D96101F1AB82}" dt="2022-06-17T14:12:47.866" v="190" actId="20577"/>
          <ac:spMkLst>
            <pc:docMk/>
            <pc:sldMk cId="712730043" sldId="261"/>
            <ac:spMk id="2" creationId="{152DD31B-14C1-09EA-BC7A-FE6B3AE9AE8D}"/>
          </ac:spMkLst>
        </pc:spChg>
      </pc:sldChg>
      <pc:sldChg chg="addSp modSp new">
        <pc:chgData name="juned shah" userId="f07c624b5dd8b873" providerId="Windows Live" clId="Web-{938EDDFD-2FB9-456F-8516-D96101F1AB82}" dt="2022-06-17T14:13:31.992" v="211" actId="20577"/>
        <pc:sldMkLst>
          <pc:docMk/>
          <pc:sldMk cId="993452334" sldId="262"/>
        </pc:sldMkLst>
        <pc:spChg chg="add mod">
          <ac:chgData name="juned shah" userId="f07c624b5dd8b873" providerId="Windows Live" clId="Web-{938EDDFD-2FB9-456F-8516-D96101F1AB82}" dt="2022-06-17T14:13:31.992" v="211" actId="20577"/>
          <ac:spMkLst>
            <pc:docMk/>
            <pc:sldMk cId="993452334" sldId="262"/>
            <ac:spMk id="2" creationId="{51CAE2D3-100D-095B-B1FA-AE23A0238FFC}"/>
          </ac:spMkLst>
        </pc:spChg>
      </pc:sldChg>
      <pc:sldChg chg="addSp modSp new">
        <pc:chgData name="juned shah" userId="f07c624b5dd8b873" providerId="Windows Live" clId="Web-{938EDDFD-2FB9-456F-8516-D96101F1AB82}" dt="2022-06-17T14:15:09.134" v="244" actId="14100"/>
        <pc:sldMkLst>
          <pc:docMk/>
          <pc:sldMk cId="2120877061" sldId="263"/>
        </pc:sldMkLst>
        <pc:spChg chg="add mod">
          <ac:chgData name="juned shah" userId="f07c624b5dd8b873" providerId="Windows Live" clId="Web-{938EDDFD-2FB9-456F-8516-D96101F1AB82}" dt="2022-06-17T14:15:09.134" v="244" actId="14100"/>
          <ac:spMkLst>
            <pc:docMk/>
            <pc:sldMk cId="2120877061" sldId="263"/>
            <ac:spMk id="2" creationId="{932D849E-C65E-B58C-220D-7AAB4666762C}"/>
          </ac:spMkLst>
        </pc:spChg>
      </pc:sldChg>
      <pc:sldChg chg="addSp modSp new">
        <pc:chgData name="juned shah" userId="f07c624b5dd8b873" providerId="Windows Live" clId="Web-{938EDDFD-2FB9-456F-8516-D96101F1AB82}" dt="2022-06-17T14:16:47.996" v="256" actId="14100"/>
        <pc:sldMkLst>
          <pc:docMk/>
          <pc:sldMk cId="1845728127" sldId="264"/>
        </pc:sldMkLst>
        <pc:spChg chg="add mod">
          <ac:chgData name="juned shah" userId="f07c624b5dd8b873" providerId="Windows Live" clId="Web-{938EDDFD-2FB9-456F-8516-D96101F1AB82}" dt="2022-06-17T14:16:47.996" v="256" actId="14100"/>
          <ac:spMkLst>
            <pc:docMk/>
            <pc:sldMk cId="1845728127" sldId="264"/>
            <ac:spMk id="2" creationId="{DBCFBD9B-DD0F-7CE5-84E4-CC9C67EAE036}"/>
          </ac:spMkLst>
        </pc:spChg>
      </pc:sldChg>
      <pc:sldChg chg="addSp modSp new mod setBg setClrOvrMap">
        <pc:chgData name="juned shah" userId="f07c624b5dd8b873" providerId="Windows Live" clId="Web-{938EDDFD-2FB9-456F-8516-D96101F1AB82}" dt="2022-06-17T14:17:57.388" v="279" actId="20577"/>
        <pc:sldMkLst>
          <pc:docMk/>
          <pc:sldMk cId="2633291939" sldId="265"/>
        </pc:sldMkLst>
        <pc:spChg chg="add mod">
          <ac:chgData name="juned shah" userId="f07c624b5dd8b873" providerId="Windows Live" clId="Web-{938EDDFD-2FB9-456F-8516-D96101F1AB82}" dt="2022-06-17T14:17:57.388" v="279" actId="20577"/>
          <ac:spMkLst>
            <pc:docMk/>
            <pc:sldMk cId="2633291939" sldId="265"/>
            <ac:spMk id="2" creationId="{C56FE114-93AB-6C18-045B-32730F3E36FA}"/>
          </ac:spMkLst>
        </pc:spChg>
        <pc:spChg chg="add">
          <ac:chgData name="juned shah" userId="f07c624b5dd8b873" providerId="Windows Live" clId="Web-{938EDDFD-2FB9-456F-8516-D96101F1AB82}" dt="2022-06-17T14:17:38.716" v="273"/>
          <ac:spMkLst>
            <pc:docMk/>
            <pc:sldMk cId="2633291939" sldId="265"/>
            <ac:spMk id="8" creationId="{53576798-7F98-4C7F-B6C7-6D41B5A7E927}"/>
          </ac:spMkLst>
        </pc:spChg>
        <pc:spChg chg="add">
          <ac:chgData name="juned shah" userId="f07c624b5dd8b873" providerId="Windows Live" clId="Web-{938EDDFD-2FB9-456F-8516-D96101F1AB82}" dt="2022-06-17T14:17:38.716" v="273"/>
          <ac:spMkLst>
            <pc:docMk/>
            <pc:sldMk cId="2633291939" sldId="265"/>
            <ac:spMk id="10" creationId="{E2264E67-6F59-4D8D-8E5F-8245B0FEAE76}"/>
          </ac:spMkLst>
        </pc:spChg>
        <pc:spChg chg="add">
          <ac:chgData name="juned shah" userId="f07c624b5dd8b873" providerId="Windows Live" clId="Web-{938EDDFD-2FB9-456F-8516-D96101F1AB82}" dt="2022-06-17T14:17:38.716" v="273"/>
          <ac:spMkLst>
            <pc:docMk/>
            <pc:sldMk cId="2633291939" sldId="265"/>
            <ac:spMk id="12" creationId="{158E1C6E-D299-4F5D-B15B-155EBF7F62FD}"/>
          </ac:spMkLst>
        </pc:spChg>
        <pc:picChg chg="add mod">
          <ac:chgData name="juned shah" userId="f07c624b5dd8b873" providerId="Windows Live" clId="Web-{938EDDFD-2FB9-456F-8516-D96101F1AB82}" dt="2022-06-17T14:17:38.716" v="273"/>
          <ac:picMkLst>
            <pc:docMk/>
            <pc:sldMk cId="2633291939" sldId="265"/>
            <ac:picMk id="3" creationId="{A64F25EC-86AE-9906-0150-5CA7515B7843}"/>
          </ac:picMkLst>
        </pc:picChg>
      </pc:sldChg>
      <pc:sldChg chg="addSp modSp new mod setBg setClrOvrMap">
        <pc:chgData name="juned shah" userId="f07c624b5dd8b873" providerId="Windows Live" clId="Web-{938EDDFD-2FB9-456F-8516-D96101F1AB82}" dt="2022-06-17T14:18:38.952" v="296" actId="20577"/>
        <pc:sldMkLst>
          <pc:docMk/>
          <pc:sldMk cId="479969347" sldId="266"/>
        </pc:sldMkLst>
        <pc:spChg chg="add mod">
          <ac:chgData name="juned shah" userId="f07c624b5dd8b873" providerId="Windows Live" clId="Web-{938EDDFD-2FB9-456F-8516-D96101F1AB82}" dt="2022-06-17T14:18:38.952" v="296" actId="20577"/>
          <ac:spMkLst>
            <pc:docMk/>
            <pc:sldMk cId="479969347" sldId="266"/>
            <ac:spMk id="2" creationId="{907CC1A5-FC5A-1342-CE40-082725D50F6F}"/>
          </ac:spMkLst>
        </pc:spChg>
        <pc:spChg chg="add">
          <ac:chgData name="juned shah" userId="f07c624b5dd8b873" providerId="Windows Live" clId="Web-{938EDDFD-2FB9-456F-8516-D96101F1AB82}" dt="2022-06-17T14:18:30.436" v="293"/>
          <ac:spMkLst>
            <pc:docMk/>
            <pc:sldMk cId="479969347" sldId="266"/>
            <ac:spMk id="8" creationId="{53576798-7F98-4C7F-B6C7-6D41B5A7E927}"/>
          </ac:spMkLst>
        </pc:spChg>
        <pc:spChg chg="add">
          <ac:chgData name="juned shah" userId="f07c624b5dd8b873" providerId="Windows Live" clId="Web-{938EDDFD-2FB9-456F-8516-D96101F1AB82}" dt="2022-06-17T14:18:30.436" v="293"/>
          <ac:spMkLst>
            <pc:docMk/>
            <pc:sldMk cId="479969347" sldId="266"/>
            <ac:spMk id="10" creationId="{E2264E67-6F59-4D8D-8E5F-8245B0FEAE76}"/>
          </ac:spMkLst>
        </pc:spChg>
        <pc:spChg chg="add">
          <ac:chgData name="juned shah" userId="f07c624b5dd8b873" providerId="Windows Live" clId="Web-{938EDDFD-2FB9-456F-8516-D96101F1AB82}" dt="2022-06-17T14:18:30.436" v="293"/>
          <ac:spMkLst>
            <pc:docMk/>
            <pc:sldMk cId="479969347" sldId="266"/>
            <ac:spMk id="12" creationId="{158E1C6E-D299-4F5D-B15B-155EBF7F62FD}"/>
          </ac:spMkLst>
        </pc:spChg>
        <pc:picChg chg="add mod">
          <ac:chgData name="juned shah" userId="f07c624b5dd8b873" providerId="Windows Live" clId="Web-{938EDDFD-2FB9-456F-8516-D96101F1AB82}" dt="2022-06-17T14:18:30.436" v="293"/>
          <ac:picMkLst>
            <pc:docMk/>
            <pc:sldMk cId="479969347" sldId="266"/>
            <ac:picMk id="3" creationId="{2C08DBEE-F830-6366-9CE1-E0512EAE4A4E}"/>
          </ac:picMkLst>
        </pc:picChg>
      </pc:sldChg>
      <pc:sldChg chg="addSp modSp new">
        <pc:chgData name="juned shah" userId="f07c624b5dd8b873" providerId="Windows Live" clId="Web-{938EDDFD-2FB9-456F-8516-D96101F1AB82}" dt="2022-06-17T14:19:34.578" v="313" actId="14100"/>
        <pc:sldMkLst>
          <pc:docMk/>
          <pc:sldMk cId="2727725563" sldId="267"/>
        </pc:sldMkLst>
        <pc:spChg chg="add mod">
          <ac:chgData name="juned shah" userId="f07c624b5dd8b873" providerId="Windows Live" clId="Web-{938EDDFD-2FB9-456F-8516-D96101F1AB82}" dt="2022-06-17T14:19:34.578" v="313" actId="14100"/>
          <ac:spMkLst>
            <pc:docMk/>
            <pc:sldMk cId="2727725563" sldId="267"/>
            <ac:spMk id="2" creationId="{DABC6F9E-BB3B-8810-7404-E72CFDDE3A31}"/>
          </ac:spMkLst>
        </pc:spChg>
      </pc:sldChg>
      <pc:sldChg chg="addSp modSp new">
        <pc:chgData name="juned shah" userId="f07c624b5dd8b873" providerId="Windows Live" clId="Web-{938EDDFD-2FB9-456F-8516-D96101F1AB82}" dt="2022-06-17T14:20:12.219" v="331" actId="14100"/>
        <pc:sldMkLst>
          <pc:docMk/>
          <pc:sldMk cId="3559660062" sldId="268"/>
        </pc:sldMkLst>
        <pc:spChg chg="add mod">
          <ac:chgData name="juned shah" userId="f07c624b5dd8b873" providerId="Windows Live" clId="Web-{938EDDFD-2FB9-456F-8516-D96101F1AB82}" dt="2022-06-17T14:20:12.219" v="331" actId="14100"/>
          <ac:spMkLst>
            <pc:docMk/>
            <pc:sldMk cId="3559660062" sldId="268"/>
            <ac:spMk id="2" creationId="{7941FD4A-F498-19C4-831F-6E4AAB6379EA}"/>
          </ac:spMkLst>
        </pc:spChg>
      </pc:sldChg>
      <pc:sldChg chg="new del">
        <pc:chgData name="juned shah" userId="f07c624b5dd8b873" providerId="Windows Live" clId="Web-{938EDDFD-2FB9-456F-8516-D96101F1AB82}" dt="2022-06-17T14:20:25.938" v="333"/>
        <pc:sldMkLst>
          <pc:docMk/>
          <pc:sldMk cId="1382137293" sldId="269"/>
        </pc:sldMkLst>
      </pc:sldChg>
    </pc:docChg>
  </pc:docChgLst>
  <pc:docChgLst>
    <pc:chgData clId="Web-{938EDDFD-2FB9-456F-8516-D96101F1AB82}"/>
    <pc:docChg chg="modSld">
      <pc:chgData name="" userId="" providerId="" clId="Web-{938EDDFD-2FB9-456F-8516-D96101F1AB82}" dt="2022-06-17T14:02:18.992" v="0" actId="20577"/>
      <pc:docMkLst>
        <pc:docMk/>
      </pc:docMkLst>
      <pc:sldChg chg="modSp">
        <pc:chgData name="" userId="" providerId="" clId="Web-{938EDDFD-2FB9-456F-8516-D96101F1AB82}" dt="2022-06-17T14:02:18.992" v="0" actId="20577"/>
        <pc:sldMkLst>
          <pc:docMk/>
          <pc:sldMk cId="2029002549" sldId="256"/>
        </pc:sldMkLst>
        <pc:spChg chg="mod">
          <ac:chgData name="" userId="" providerId="" clId="Web-{938EDDFD-2FB9-456F-8516-D96101F1AB82}" dt="2022-06-17T14:02:18.992" v="0" actId="20577"/>
          <ac:spMkLst>
            <pc:docMk/>
            <pc:sldMk cId="2029002549" sldId="256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SYMMETRIC FUNCTIONS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83F19-2376-DA42-61D1-340B2CDC3DB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9002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940F547-7206-4401-94FB-F8421915D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ater droplet on a petal">
            <a:extLst>
              <a:ext uri="{FF2B5EF4-FFF2-40B4-BE49-F238E27FC236}">
                <a16:creationId xmlns:a16="http://schemas.microsoft.com/office/drawing/2014/main" id="{BE06A0CB-1B35-FF82-308B-2795D87608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-2" b="-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FA06AF-D03C-4E57-47D8-371A00A7C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US" dirty="0"/>
              <a:t>WHAT ARE SYMMETRIC FUNCTIONS?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1278C-83E9-7E32-410D-49F8A7A4C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>
            <a:normAutofit/>
          </a:bodyPr>
          <a:lstStyle/>
          <a:p>
            <a:r>
              <a:rPr lang="en-US" sz="3200" dirty="0">
                <a:ea typeface="+mn-lt"/>
                <a:cs typeface="+mn-lt"/>
              </a:rPr>
              <a:t> Symmetric functions are not functions.</a:t>
            </a:r>
          </a:p>
          <a:p>
            <a:r>
              <a:rPr lang="en-US" sz="3200" dirty="0">
                <a:ea typeface="+mn-lt"/>
                <a:cs typeface="+mn-lt"/>
              </a:rPr>
              <a:t>Symmetric functions are not functions. They are formal power series in the infinitely many variables x1, x2, . . . that are invariant under permutation of the subscripts. 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46134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030BDF-DF33-EC73-2263-5F94D812EE34}"/>
              </a:ext>
            </a:extLst>
          </p:cNvPr>
          <p:cNvSpPr txBox="1"/>
          <p:nvPr/>
        </p:nvSpPr>
        <p:spPr>
          <a:xfrm>
            <a:off x="554967" y="195533"/>
            <a:ext cx="11254594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In other words, if i1, . . . , </a:t>
            </a:r>
            <a:r>
              <a:rPr lang="en-US" sz="2400" dirty="0" err="1">
                <a:ea typeface="+mn-lt"/>
                <a:cs typeface="+mn-lt"/>
              </a:rPr>
              <a:t>im</a:t>
            </a:r>
            <a:r>
              <a:rPr lang="en-US" sz="2400" dirty="0">
                <a:ea typeface="+mn-lt"/>
                <a:cs typeface="+mn-lt"/>
              </a:rPr>
              <a:t> are distinct positive integers and α1, . . . , αm are arbitrary nonnegative integers then the coefficient of x α1 i1 · · · x αm </a:t>
            </a:r>
            <a:r>
              <a:rPr lang="en-US" sz="2400" dirty="0" err="1">
                <a:ea typeface="+mn-lt"/>
                <a:cs typeface="+mn-lt"/>
              </a:rPr>
              <a:t>im</a:t>
            </a:r>
            <a:r>
              <a:rPr lang="en-US" sz="2400" dirty="0">
                <a:ea typeface="+mn-lt"/>
                <a:cs typeface="+mn-lt"/>
              </a:rPr>
              <a:t> in a symmetric function is the same as the coefficient of x α1 1 · · · x αm </a:t>
            </a:r>
            <a:r>
              <a:rPr lang="en-US" sz="2400" dirty="0" err="1">
                <a:ea typeface="+mn-lt"/>
                <a:cs typeface="+mn-lt"/>
              </a:rPr>
              <a:t>m</a:t>
            </a:r>
            <a:r>
              <a:rPr lang="en-US" sz="2400" dirty="0">
                <a:ea typeface="+mn-lt"/>
                <a:cs typeface="+mn-lt"/>
              </a:rPr>
              <a:t> .</a:t>
            </a:r>
          </a:p>
          <a:p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Examples: I x 2 1 + x 2 2 + . . . I P </a:t>
            </a:r>
            <a:r>
              <a:rPr lang="en-US" sz="2400" dirty="0" err="1">
                <a:ea typeface="+mn-lt"/>
                <a:cs typeface="+mn-lt"/>
              </a:rPr>
              <a:t>i≤j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xixj</a:t>
            </a:r>
            <a:endParaRPr lang="en-US" sz="2400" dirty="0">
              <a:ea typeface="+mn-lt"/>
              <a:cs typeface="+mn-lt"/>
            </a:endParaRPr>
          </a:p>
          <a:p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But not P </a:t>
            </a:r>
            <a:r>
              <a:rPr lang="en-US" sz="2400" dirty="0" err="1">
                <a:ea typeface="+mn-lt"/>
                <a:cs typeface="+mn-lt"/>
              </a:rPr>
              <a:t>i≤j</a:t>
            </a:r>
            <a:r>
              <a:rPr lang="en-US" sz="2400" dirty="0">
                <a:ea typeface="+mn-lt"/>
                <a:cs typeface="+mn-lt"/>
              </a:rPr>
              <a:t> xix ^2</a:t>
            </a:r>
          </a:p>
          <a:p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I Some combinatorial problems have symmetric function generating functions. For example, Q I</a:t>
            </a:r>
            <a:endParaRPr lang="en-US" dirty="0" err="1">
              <a:ea typeface="+mn-lt"/>
              <a:cs typeface="+mn-lt"/>
            </a:endParaRPr>
          </a:p>
          <a:p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I Symmetric functions are useful in counting plane partitions.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560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740482-2EAA-DDE3-B779-61F7945C3877}"/>
              </a:ext>
            </a:extLst>
          </p:cNvPr>
          <p:cNvSpPr txBox="1"/>
          <p:nvPr/>
        </p:nvSpPr>
        <p:spPr>
          <a:xfrm>
            <a:off x="454325" y="281797"/>
            <a:ext cx="11427124" cy="65556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ea typeface="+mn-lt"/>
                <a:cs typeface="+mn-lt"/>
              </a:rPr>
              <a:t>I Some combinatorial problems have symmetric function generating functions. For example, Q I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>
                <a:ea typeface="+mn-lt"/>
                <a:cs typeface="+mn-lt"/>
              </a:rPr>
              <a:t>Symmetric functions are closely related to representations of symmetric and general linear groups I Symmetric functions are useful in counting unlabeled graphs (Pólya theory</a:t>
            </a:r>
          </a:p>
          <a:p>
            <a:endParaRPr lang="en-US" sz="2800" dirty="0"/>
          </a:p>
          <a:p>
            <a:r>
              <a:rPr lang="en-US" sz="2800" dirty="0">
                <a:ea typeface="+mn-lt"/>
                <a:cs typeface="+mn-lt"/>
              </a:rPr>
              <a:t>Let Λ denote the ring of symmetric functions, and let Λ n be the vector space of symmetric functions homogeneous of degree n.</a:t>
            </a:r>
          </a:p>
          <a:p>
            <a:endParaRPr lang="en-US" sz="2800" dirty="0"/>
          </a:p>
          <a:p>
            <a:r>
              <a:rPr lang="en-US" sz="2800" dirty="0">
                <a:ea typeface="+mn-lt"/>
                <a:cs typeface="+mn-lt"/>
              </a:rPr>
              <a:t>Then the dimension of Λ n is p(n), the number of partitions of n.</a:t>
            </a:r>
          </a:p>
          <a:p>
            <a:endParaRPr lang="en-US" sz="2800" dirty="0"/>
          </a:p>
          <a:p>
            <a:r>
              <a:rPr lang="en-US" sz="2800" dirty="0">
                <a:ea typeface="+mn-lt"/>
                <a:cs typeface="+mn-lt"/>
              </a:rPr>
              <a:t>A partition of n is a weakly decreasing sequence of positive integers λ = (λ1, λ2, . . . , </a:t>
            </a:r>
            <a:r>
              <a:rPr lang="en-US" sz="2800" dirty="0" err="1">
                <a:ea typeface="+mn-lt"/>
                <a:cs typeface="+mn-lt"/>
              </a:rPr>
              <a:t>λk</a:t>
            </a:r>
            <a:r>
              <a:rPr lang="en-US" sz="2800" dirty="0">
                <a:ea typeface="+mn-lt"/>
                <a:cs typeface="+mn-lt"/>
              </a:rPr>
              <a:t> ) with sum 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39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F3266C-40A9-0ED3-1C18-A292CDE76C8F}"/>
              </a:ext>
            </a:extLst>
          </p:cNvPr>
          <p:cNvSpPr txBox="1"/>
          <p:nvPr/>
        </p:nvSpPr>
        <p:spPr>
          <a:xfrm>
            <a:off x="310551" y="181155"/>
            <a:ext cx="11326482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+mn-lt"/>
                <a:cs typeface="+mn-lt"/>
              </a:rPr>
              <a:t>The ring of symmetric functions</a:t>
            </a:r>
          </a:p>
          <a:p>
            <a:endParaRPr lang="en-US" sz="2400" dirty="0">
              <a:ea typeface="+mn-lt"/>
              <a:cs typeface="+mn-lt"/>
            </a:endParaRPr>
          </a:p>
          <a:p>
            <a:r>
              <a:rPr lang="en-US" sz="2400" dirty="0">
                <a:ea typeface="+mn-lt"/>
                <a:cs typeface="+mn-lt"/>
              </a:rPr>
              <a:t> Let Λ denote the ring of symmetric functions, and let Λ n be the vector space of symmetric functions homogeneous of degree n. Then the dimension of Λ n is p(n), the number of partitions of n. A partition of n is a weakly decreasing sequence of positive integers λ = (λ1, λ2, . . . , </a:t>
            </a:r>
            <a:r>
              <a:rPr lang="en-US" sz="2400" dirty="0" err="1">
                <a:ea typeface="+mn-lt"/>
                <a:cs typeface="+mn-lt"/>
              </a:rPr>
              <a:t>λk</a:t>
            </a:r>
            <a:r>
              <a:rPr lang="en-US" sz="2400" dirty="0">
                <a:ea typeface="+mn-lt"/>
                <a:cs typeface="+mn-lt"/>
              </a:rPr>
              <a:t> ) with sum n. For example, the partitions of 4 are (4),(3, 1),(2, 2),(2, 1, 1)and (1, 1, 1, 1).</a:t>
            </a:r>
          </a:p>
          <a:p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There are several important bases for Λ n , all indexed by partitions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974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2DD31B-14C1-09EA-BC7A-FE6B3AE9AE8D}"/>
              </a:ext>
            </a:extLst>
          </p:cNvPr>
          <p:cNvSpPr txBox="1"/>
          <p:nvPr/>
        </p:nvSpPr>
        <p:spPr>
          <a:xfrm>
            <a:off x="468702" y="785004"/>
            <a:ext cx="1147025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Monomial symmetric functions If a symmetric function has a term x 2 1 x2x3 with coefficient 1, then it must contain all terms of the form x 2 </a:t>
            </a:r>
            <a:r>
              <a:rPr lang="en-US" sz="2400" dirty="0" err="1">
                <a:ea typeface="+mn-lt"/>
                <a:cs typeface="+mn-lt"/>
              </a:rPr>
              <a:t>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xjxk</a:t>
            </a:r>
            <a:r>
              <a:rPr lang="en-US" sz="2400" dirty="0">
                <a:ea typeface="+mn-lt"/>
                <a:cs typeface="+mn-lt"/>
              </a:rPr>
              <a:t> , with </a:t>
            </a:r>
            <a:r>
              <a:rPr lang="en-US" sz="2400" dirty="0" err="1">
                <a:ea typeface="+mn-lt"/>
                <a:cs typeface="+mn-lt"/>
              </a:rPr>
              <a:t>i</a:t>
            </a:r>
            <a:r>
              <a:rPr lang="en-US" sz="2400" dirty="0">
                <a:ea typeface="+mn-lt"/>
                <a:cs typeface="+mn-lt"/>
              </a:rPr>
              <a:t>, j, and k distinct, with coefficient 1. If we add up all of these terms, we get the monomial symmetric function m(2,1,1) = </a:t>
            </a:r>
            <a:r>
              <a:rPr lang="en-US" sz="2400" dirty="0" err="1">
                <a:ea typeface="+mn-lt"/>
                <a:cs typeface="+mn-lt"/>
              </a:rPr>
              <a:t>Xx</a:t>
            </a:r>
            <a:r>
              <a:rPr lang="en-US" sz="2400" dirty="0">
                <a:ea typeface="+mn-lt"/>
                <a:cs typeface="+mn-lt"/>
              </a:rPr>
              <a:t> 2 </a:t>
            </a:r>
            <a:r>
              <a:rPr lang="en-US" sz="2400" dirty="0" err="1">
                <a:ea typeface="+mn-lt"/>
                <a:cs typeface="+mn-lt"/>
              </a:rPr>
              <a:t>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xjxk</a:t>
            </a:r>
            <a:r>
              <a:rPr lang="en-US" sz="2400" dirty="0">
                <a:ea typeface="+mn-lt"/>
                <a:cs typeface="+mn-lt"/>
              </a:rPr>
              <a:t> where the sum is over all distinct terms of the form x 2 </a:t>
            </a:r>
            <a:r>
              <a:rPr lang="en-US" sz="2400" dirty="0" err="1">
                <a:ea typeface="+mn-lt"/>
                <a:cs typeface="+mn-lt"/>
              </a:rPr>
              <a:t>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xjxk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witMonomial</a:t>
            </a:r>
            <a:r>
              <a:rPr lang="en-US" sz="2400" dirty="0">
                <a:ea typeface="+mn-lt"/>
                <a:cs typeface="+mn-lt"/>
              </a:rPr>
              <a:t> symmetric functions If a symmetric function has a term x 2 1 x2x3 with I, j and k are distinct.</a:t>
            </a:r>
          </a:p>
        </p:txBody>
      </p:sp>
    </p:spTree>
    <p:extLst>
      <p:ext uri="{BB962C8B-B14F-4D97-AF65-F5344CB8AC3E}">
        <p14:creationId xmlns:p14="http://schemas.microsoft.com/office/powerpoint/2010/main" val="712730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CAE2D3-100D-095B-B1FA-AE23A0238FFC}"/>
              </a:ext>
            </a:extLst>
          </p:cNvPr>
          <p:cNvSpPr txBox="1"/>
          <p:nvPr/>
        </p:nvSpPr>
        <p:spPr>
          <a:xfrm>
            <a:off x="871268" y="598099"/>
            <a:ext cx="10880784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ea typeface="+mn-lt"/>
                <a:cs typeface="+mn-lt"/>
              </a:rPr>
              <a:t>Monomial symmetric functions </a:t>
            </a:r>
          </a:p>
          <a:p>
            <a:endParaRPr lang="en-US" sz="2800" dirty="0">
              <a:ea typeface="+mn-lt"/>
              <a:cs typeface="+mn-lt"/>
            </a:endParaRPr>
          </a:p>
          <a:p>
            <a:r>
              <a:rPr lang="en-US" sz="2800" dirty="0">
                <a:ea typeface="+mn-lt"/>
                <a:cs typeface="+mn-lt"/>
              </a:rPr>
              <a:t>If a symmetric function has a term x 2 1 x2x3 with coefficient 1, then it must contain all terms of the form x 2 </a:t>
            </a:r>
            <a:r>
              <a:rPr lang="en-US" sz="2800" dirty="0" err="1">
                <a:ea typeface="+mn-lt"/>
                <a:cs typeface="+mn-lt"/>
              </a:rPr>
              <a:t>i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xjxk</a:t>
            </a:r>
            <a:r>
              <a:rPr lang="en-US" sz="2800" dirty="0">
                <a:ea typeface="+mn-lt"/>
                <a:cs typeface="+mn-lt"/>
              </a:rPr>
              <a:t> , with </a:t>
            </a:r>
            <a:r>
              <a:rPr lang="en-US" sz="2800" dirty="0" err="1">
                <a:ea typeface="+mn-lt"/>
                <a:cs typeface="+mn-lt"/>
              </a:rPr>
              <a:t>i</a:t>
            </a:r>
            <a:r>
              <a:rPr lang="en-US" sz="2800" dirty="0">
                <a:ea typeface="+mn-lt"/>
                <a:cs typeface="+mn-lt"/>
              </a:rPr>
              <a:t>, j, and k distinct, with coefficient 1. If we add up all of these terms, we get the monomial symmetric function m(2,1,1) = </a:t>
            </a:r>
            <a:r>
              <a:rPr lang="en-US" sz="2800" dirty="0" err="1">
                <a:ea typeface="+mn-lt"/>
                <a:cs typeface="+mn-lt"/>
              </a:rPr>
              <a:t>Xx</a:t>
            </a:r>
            <a:r>
              <a:rPr lang="en-US" sz="2800" dirty="0">
                <a:ea typeface="+mn-lt"/>
                <a:cs typeface="+mn-lt"/>
              </a:rPr>
              <a:t> 2 </a:t>
            </a:r>
            <a:r>
              <a:rPr lang="en-US" sz="2800" dirty="0" err="1">
                <a:ea typeface="+mn-lt"/>
                <a:cs typeface="+mn-lt"/>
              </a:rPr>
              <a:t>i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xjxk</a:t>
            </a:r>
            <a:r>
              <a:rPr lang="en-US" sz="2800" dirty="0">
                <a:ea typeface="+mn-lt"/>
                <a:cs typeface="+mn-lt"/>
              </a:rPr>
              <a:t> where the sum is over all distinct terms of the form x 2 </a:t>
            </a:r>
            <a:r>
              <a:rPr lang="en-US" sz="2800" dirty="0" err="1">
                <a:ea typeface="+mn-lt"/>
                <a:cs typeface="+mn-lt"/>
              </a:rPr>
              <a:t>i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xjxk</a:t>
            </a:r>
            <a:r>
              <a:rPr lang="en-US" sz="2800" dirty="0">
                <a:ea typeface="+mn-lt"/>
                <a:cs typeface="+mn-lt"/>
              </a:rPr>
              <a:t> with </a:t>
            </a:r>
            <a:r>
              <a:rPr lang="en-US" sz="2800" dirty="0" err="1">
                <a:ea typeface="+mn-lt"/>
                <a:cs typeface="+mn-lt"/>
              </a:rPr>
              <a:t>i</a:t>
            </a:r>
            <a:r>
              <a:rPr lang="en-US" sz="2800" dirty="0">
                <a:ea typeface="+mn-lt"/>
                <a:cs typeface="+mn-lt"/>
              </a:rPr>
              <a:t>, j, and k distinct. So m(2,1,1) = x 2 1 x2x3 + x 2 3 x1x4 + x 2 1 x3x5 + · · · 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993452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2D849E-C65E-B58C-220D-7AAB4666762C}"/>
              </a:ext>
            </a:extLst>
          </p:cNvPr>
          <p:cNvSpPr txBox="1"/>
          <p:nvPr/>
        </p:nvSpPr>
        <p:spPr>
          <a:xfrm>
            <a:off x="-5750" y="51760"/>
            <a:ext cx="12203501" cy="65556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ea typeface="+mn-lt"/>
                <a:cs typeface="+mn-lt"/>
              </a:rPr>
              <a:t>We could write it more formally as X i6=j, i6=k, j</a:t>
            </a:r>
          </a:p>
          <a:p>
            <a:endParaRPr lang="en-US" sz="2800" dirty="0"/>
          </a:p>
          <a:p>
            <a:r>
              <a:rPr lang="en-US" sz="2800" dirty="0">
                <a:ea typeface="+mn-lt"/>
                <a:cs typeface="+mn-lt"/>
              </a:rPr>
              <a:t>More generally, for any partition λ = (λ1, . . . , </a:t>
            </a:r>
            <a:r>
              <a:rPr lang="en-US" sz="2800" dirty="0" err="1">
                <a:ea typeface="+mn-lt"/>
                <a:cs typeface="+mn-lt"/>
              </a:rPr>
              <a:t>λk</a:t>
            </a:r>
            <a:r>
              <a:rPr lang="en-US" sz="2800" dirty="0">
                <a:ea typeface="+mn-lt"/>
                <a:cs typeface="+mn-lt"/>
              </a:rPr>
              <a:t> ), </a:t>
            </a:r>
            <a:r>
              <a:rPr lang="en-US" sz="2800" dirty="0" err="1">
                <a:ea typeface="+mn-lt"/>
                <a:cs typeface="+mn-lt"/>
              </a:rPr>
              <a:t>mλ</a:t>
            </a:r>
            <a:r>
              <a:rPr lang="en-US" sz="2800" dirty="0">
                <a:ea typeface="+mn-lt"/>
                <a:cs typeface="+mn-lt"/>
              </a:rPr>
              <a:t> is the sum of all distinct monomials of the form x λ1 i1 · · · x </a:t>
            </a:r>
            <a:r>
              <a:rPr lang="en-US" sz="2800" dirty="0" err="1">
                <a:ea typeface="+mn-lt"/>
                <a:cs typeface="+mn-lt"/>
              </a:rPr>
              <a:t>λk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ik</a:t>
            </a:r>
            <a:r>
              <a:rPr lang="en-US" sz="2800" dirty="0">
                <a:ea typeface="+mn-lt"/>
                <a:cs typeface="+mn-lt"/>
              </a:rPr>
              <a:t> . It’s easy to see that {</a:t>
            </a:r>
            <a:r>
              <a:rPr lang="en-US" sz="2800" dirty="0" err="1">
                <a:ea typeface="+mn-lt"/>
                <a:cs typeface="+mn-lt"/>
              </a:rPr>
              <a:t>mλ</a:t>
            </a:r>
            <a:r>
              <a:rPr lang="en-US" sz="2800" dirty="0">
                <a:ea typeface="+mn-lt"/>
                <a:cs typeface="+mn-lt"/>
              </a:rPr>
              <a:t>}</a:t>
            </a:r>
            <a:r>
              <a:rPr lang="en-US" sz="2800" dirty="0" err="1">
                <a:ea typeface="+mn-lt"/>
                <a:cs typeface="+mn-lt"/>
              </a:rPr>
              <a:t>λ`n</a:t>
            </a:r>
            <a:r>
              <a:rPr lang="en-US" sz="2800" dirty="0">
                <a:ea typeface="+mn-lt"/>
                <a:cs typeface="+mn-lt"/>
              </a:rPr>
              <a:t> is a basis for Λ n </a:t>
            </a:r>
          </a:p>
          <a:p>
            <a:endParaRPr lang="en-US" sz="2800" dirty="0"/>
          </a:p>
          <a:p>
            <a:r>
              <a:rPr lang="en-US" sz="2800" dirty="0">
                <a:ea typeface="+mn-lt"/>
                <a:cs typeface="+mn-lt"/>
              </a:rPr>
              <a:t>Multiplicative bases There are three important multiplicative bases for Λ n . Suppose that for each n, un is a symmetric function homogeneous of degree n. Then for any partition λ = (λ1, . . . , </a:t>
            </a:r>
            <a:r>
              <a:rPr lang="en-US" sz="2800" dirty="0" err="1">
                <a:ea typeface="+mn-lt"/>
                <a:cs typeface="+mn-lt"/>
              </a:rPr>
              <a:t>λk</a:t>
            </a:r>
            <a:r>
              <a:rPr lang="en-US" sz="2800" dirty="0">
                <a:ea typeface="+mn-lt"/>
                <a:cs typeface="+mn-lt"/>
              </a:rPr>
              <a:t> ), we may define </a:t>
            </a:r>
            <a:r>
              <a:rPr lang="en-US" sz="2800" dirty="0" err="1">
                <a:ea typeface="+mn-lt"/>
                <a:cs typeface="+mn-lt"/>
              </a:rPr>
              <a:t>uλ</a:t>
            </a:r>
            <a:r>
              <a:rPr lang="en-US" sz="2800" dirty="0">
                <a:ea typeface="+mn-lt"/>
                <a:cs typeface="+mn-lt"/>
              </a:rPr>
              <a:t> to be uλ1 · · · </a:t>
            </a:r>
            <a:r>
              <a:rPr lang="en-US" sz="2800" dirty="0" err="1">
                <a:ea typeface="+mn-lt"/>
                <a:cs typeface="+mn-lt"/>
              </a:rPr>
              <a:t>uλk</a:t>
            </a:r>
            <a:r>
              <a:rPr lang="en-US" sz="2800" dirty="0">
                <a:ea typeface="+mn-lt"/>
                <a:cs typeface="+mn-lt"/>
              </a:rPr>
              <a:t> .</a:t>
            </a:r>
          </a:p>
          <a:p>
            <a:endParaRPr lang="en-US" sz="2800" dirty="0"/>
          </a:p>
          <a:p>
            <a:r>
              <a:rPr lang="en-US" sz="2800" dirty="0">
                <a:ea typeface="+mn-lt"/>
                <a:cs typeface="+mn-lt"/>
              </a:rPr>
              <a:t>If u1, u2, . . . are algebraically independent, then {</a:t>
            </a:r>
            <a:r>
              <a:rPr lang="en-US" sz="2800" dirty="0" err="1">
                <a:ea typeface="+mn-lt"/>
                <a:cs typeface="+mn-lt"/>
              </a:rPr>
              <a:t>uλ</a:t>
            </a:r>
            <a:r>
              <a:rPr lang="en-US" sz="2800" dirty="0">
                <a:ea typeface="+mn-lt"/>
                <a:cs typeface="+mn-lt"/>
              </a:rPr>
              <a:t>}</a:t>
            </a:r>
            <a:r>
              <a:rPr lang="en-US" sz="2800" dirty="0" err="1">
                <a:ea typeface="+mn-lt"/>
                <a:cs typeface="+mn-lt"/>
              </a:rPr>
              <a:t>λ`n</a:t>
            </a:r>
            <a:r>
              <a:rPr lang="en-US" sz="2800" dirty="0">
                <a:ea typeface="+mn-lt"/>
                <a:cs typeface="+mn-lt"/>
              </a:rPr>
              <a:t> will be a basis for Λ n </a:t>
            </a:r>
            <a:endParaRPr lang="en-US" sz="2800">
              <a:ea typeface="+mn-lt"/>
              <a:cs typeface="+mn-lt"/>
            </a:endParaRPr>
          </a:p>
          <a:p>
            <a:endParaRPr lang="en-US" sz="2800" dirty="0">
              <a:ea typeface="+mn-lt"/>
              <a:cs typeface="+mn-lt"/>
            </a:endParaRPr>
          </a:p>
          <a:p>
            <a:r>
              <a:rPr lang="en-US" sz="2800" dirty="0">
                <a:ea typeface="+mn-lt"/>
                <a:cs typeface="+mn-lt"/>
              </a:rPr>
              <a:t>We define the nth elementary symmetric function </a:t>
            </a:r>
            <a:r>
              <a:rPr lang="en-US" sz="2800" err="1">
                <a:ea typeface="+mn-lt"/>
                <a:cs typeface="+mn-lt"/>
              </a:rPr>
              <a:t>en</a:t>
            </a:r>
            <a:r>
              <a:rPr lang="en-US" sz="2800" dirty="0">
                <a:ea typeface="+mn-lt"/>
                <a:cs typeface="+mn-lt"/>
              </a:rPr>
              <a:t> by </a:t>
            </a:r>
            <a:r>
              <a:rPr lang="en-US" sz="2800" err="1">
                <a:ea typeface="+mn-lt"/>
                <a:cs typeface="+mn-lt"/>
              </a:rPr>
              <a:t>en</a:t>
            </a:r>
            <a:r>
              <a:rPr lang="en-US" sz="2800" dirty="0">
                <a:ea typeface="+mn-lt"/>
                <a:cs typeface="+mn-lt"/>
              </a:rPr>
              <a:t> = X i1&lt;···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0877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CFBD9B-DD0F-7CE5-84E4-CC9C67EAE036}"/>
              </a:ext>
            </a:extLst>
          </p:cNvPr>
          <p:cNvSpPr txBox="1"/>
          <p:nvPr/>
        </p:nvSpPr>
        <p:spPr>
          <a:xfrm>
            <a:off x="411193" y="497457"/>
            <a:ext cx="11197086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Functions have two main types of symmetry. If the function is even, its graph will be symmetric about the </a:t>
            </a:r>
            <a:r>
              <a:rPr lang="en-US" sz="2400" i="1" dirty="0">
                <a:ea typeface="+mn-lt"/>
                <a:cs typeface="+mn-lt"/>
              </a:rPr>
              <a:t>y</a:t>
            </a:r>
            <a:r>
              <a:rPr lang="en-US" sz="2400" dirty="0">
                <a:ea typeface="+mn-lt"/>
                <a:cs typeface="+mn-lt"/>
              </a:rPr>
              <a:t>-axis. If the function is odd, its graph will be symmetric with respect to the origin. Here, we will look at a summary of these types of function symmetry. Then, we will see the tests that are used to know if a function is symmetric or not.</a:t>
            </a:r>
            <a:endParaRPr lang="en-US" sz="2400"/>
          </a:p>
          <a:p>
            <a:r>
              <a:rPr lang="en-US" sz="2400" dirty="0">
                <a:ea typeface="+mn-lt"/>
                <a:cs typeface="+mn-lt"/>
              </a:rPr>
              <a:t>Also, we will look at various function symmetry examples to fully master the use of these symmetry tests.</a:t>
            </a:r>
            <a:endParaRPr lang="en-US" sz="240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728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53576798-7F98-4C7F-B6C7-6D41B5A7E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264E67-6F59-4D8D-8E5F-8245B0FEA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" y="0"/>
            <a:ext cx="1218742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23">
            <a:extLst>
              <a:ext uri="{FF2B5EF4-FFF2-40B4-BE49-F238E27FC236}">
                <a16:creationId xmlns:a16="http://schemas.microsoft.com/office/drawing/2014/main" id="{158E1C6E-D299-4F5D-B15B-155EBF7F6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212121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6FE114-93AB-6C18-045B-32730F3E36FA}"/>
              </a:ext>
            </a:extLst>
          </p:cNvPr>
          <p:cNvSpPr txBox="1"/>
          <p:nvPr/>
        </p:nvSpPr>
        <p:spPr>
          <a:xfrm>
            <a:off x="207099" y="1917118"/>
            <a:ext cx="3820152" cy="412424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2000" dirty="0">
                <a:solidFill>
                  <a:srgbClr val="FFFFFF"/>
                </a:solidFill>
              </a:rPr>
              <a:t>The symmetry of functions can be used to obtain its graph more easily since that by knowing a portion of the graph, we will also know the other symmetric portion.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2000" dirty="0">
                <a:solidFill>
                  <a:srgbClr val="FFFFFF"/>
                </a:solidFill>
              </a:rPr>
              <a:t>Symmetry depends on the behavior of f(x) on the other side of the </a:t>
            </a:r>
            <a:r>
              <a:rPr lang="en-US" sz="2000" i="1" dirty="0">
                <a:solidFill>
                  <a:srgbClr val="FFFFFF"/>
                </a:solidFill>
              </a:rPr>
              <a:t>y</a:t>
            </a:r>
            <a:r>
              <a:rPr lang="en-US" sz="2000" dirty="0">
                <a:solidFill>
                  <a:srgbClr val="FFFFFF"/>
                </a:solidFill>
              </a:rPr>
              <a:t>-axis, that is, on negative values of </a:t>
            </a:r>
            <a:r>
              <a:rPr lang="en-US" sz="2000" i="1" dirty="0">
                <a:solidFill>
                  <a:srgbClr val="FFFFFF"/>
                </a:solidFill>
              </a:rPr>
              <a:t>x</a:t>
            </a:r>
            <a:r>
              <a:rPr lang="en-US" sz="2000" dirty="0">
                <a:solidFill>
                  <a:srgbClr val="FFFFFF"/>
                </a:solidFill>
              </a:rPr>
              <a:t>: f(−x).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2000" dirty="0">
                <a:solidFill>
                  <a:srgbClr val="FFFFFF"/>
                </a:solidFill>
              </a:rPr>
              <a:t>A function is symmetric with respect to the </a:t>
            </a:r>
            <a:r>
              <a:rPr lang="en-US" sz="2000" i="1" dirty="0">
                <a:solidFill>
                  <a:srgbClr val="FFFFFF"/>
                </a:solidFill>
              </a:rPr>
              <a:t>y</a:t>
            </a:r>
            <a:r>
              <a:rPr lang="en-US" sz="2000" dirty="0">
                <a:solidFill>
                  <a:srgbClr val="FFFFFF"/>
                </a:solidFill>
              </a:rPr>
              <a:t>-axis if every time we have (</a:t>
            </a:r>
            <a:r>
              <a:rPr lang="en-US" sz="2000" i="1" dirty="0">
                <a:solidFill>
                  <a:srgbClr val="FFFFFF"/>
                </a:solidFill>
              </a:rPr>
              <a:t>a, b</a:t>
            </a:r>
            <a:r>
              <a:rPr lang="en-US" sz="2000" dirty="0">
                <a:solidFill>
                  <a:srgbClr val="FFFFFF"/>
                </a:solidFill>
              </a:rPr>
              <a:t>) on the graph of the function, we also have (-</a:t>
            </a:r>
            <a:r>
              <a:rPr lang="en-US" sz="2000" i="1" dirty="0">
                <a:solidFill>
                  <a:srgbClr val="FFFFFF"/>
                </a:solidFill>
              </a:rPr>
              <a:t>a, b</a:t>
            </a:r>
            <a:r>
              <a:rPr lang="en-US" sz="2000" dirty="0">
                <a:solidFill>
                  <a:srgbClr val="FFFFFF"/>
                </a:solidFill>
              </a:rPr>
              <a:t>). The following is a graph with symmetry about the </a:t>
            </a:r>
            <a:r>
              <a:rPr lang="en-US" sz="2000" i="1" dirty="0">
                <a:solidFill>
                  <a:srgbClr val="FFFFFF"/>
                </a:solidFill>
              </a:rPr>
              <a:t>y</a:t>
            </a:r>
            <a:r>
              <a:rPr lang="en-US" sz="2000" dirty="0">
                <a:solidFill>
                  <a:srgbClr val="FFFFFF"/>
                </a:solidFill>
              </a:rPr>
              <a:t>-axis: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3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A64F25EC-86AE-9906-0150-5CA7515B7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7379" y="643467"/>
            <a:ext cx="5874564" cy="5272421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633291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53576798-7F98-4C7F-B6C7-6D41B5A7E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264E67-6F59-4D8D-8E5F-8245B0FEA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" y="0"/>
            <a:ext cx="1218742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23">
            <a:extLst>
              <a:ext uri="{FF2B5EF4-FFF2-40B4-BE49-F238E27FC236}">
                <a16:creationId xmlns:a16="http://schemas.microsoft.com/office/drawing/2014/main" id="{158E1C6E-D299-4F5D-B15B-155EBF7F6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212121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7CC1A5-FC5A-1342-CE40-082725D50F6F}"/>
              </a:ext>
            </a:extLst>
          </p:cNvPr>
          <p:cNvSpPr txBox="1"/>
          <p:nvPr/>
        </p:nvSpPr>
        <p:spPr>
          <a:xfrm>
            <a:off x="451514" y="2046514"/>
            <a:ext cx="3575737" cy="399484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2400" dirty="0">
                <a:solidFill>
                  <a:srgbClr val="FFFFFF"/>
                </a:solidFill>
              </a:rPr>
              <a:t>A function is symmetric with respect to the origin if every time we have (</a:t>
            </a:r>
            <a:r>
              <a:rPr lang="en-US" sz="2400" i="1" dirty="0">
                <a:solidFill>
                  <a:srgbClr val="FFFFFF"/>
                </a:solidFill>
              </a:rPr>
              <a:t>a, b</a:t>
            </a:r>
            <a:r>
              <a:rPr lang="en-US" sz="2400" dirty="0">
                <a:solidFill>
                  <a:srgbClr val="FFFFFF"/>
                </a:solidFill>
              </a:rPr>
              <a:t>), we also have (-a, -b) on the graph. The following is a graph with symmetry with respect to the origin: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2400" dirty="0">
              <a:solidFill>
                <a:srgbClr val="FFFFFF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>
              <a:solidFill>
                <a:srgbClr val="FFFFFF"/>
              </a:solidFill>
            </a:endParaRPr>
          </a:p>
        </p:txBody>
      </p:sp>
      <p:pic>
        <p:nvPicPr>
          <p:cNvPr id="3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2C08DBEE-F830-6366-9CE1-E0512EAE4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6987" y="643467"/>
            <a:ext cx="5535349" cy="5272421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799693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BC6F9E-BB3B-8810-7404-E72CFDDE3A31}"/>
              </a:ext>
            </a:extLst>
          </p:cNvPr>
          <p:cNvSpPr txBox="1"/>
          <p:nvPr/>
        </p:nvSpPr>
        <p:spPr>
          <a:xfrm>
            <a:off x="540589" y="281797"/>
            <a:ext cx="11585275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Tests for symmetry</a:t>
            </a:r>
            <a:endParaRPr lang="en-US" sz="2400" dirty="0"/>
          </a:p>
          <a:p>
            <a:r>
              <a:rPr lang="en-US" sz="2400" b="1" dirty="0">
                <a:ea typeface="+mn-lt"/>
                <a:cs typeface="+mn-lt"/>
              </a:rPr>
              <a:t>Proof 1: If </a:t>
            </a:r>
            <a:r>
              <a:rPr lang="en-US" sz="2400" dirty="0">
                <a:ea typeface="+mn-lt"/>
                <a:cs typeface="+mn-lt"/>
              </a:rPr>
              <a:t>f(−x)=f(x), then the graph of f(x) is symmetric about the </a:t>
            </a:r>
            <a:r>
              <a:rPr lang="en-US" sz="2400" b="1" i="1" dirty="0">
                <a:ea typeface="+mn-lt"/>
                <a:cs typeface="+mn-lt"/>
              </a:rPr>
              <a:t>y</a:t>
            </a:r>
            <a:r>
              <a:rPr lang="en-US" sz="2400" b="1" dirty="0">
                <a:ea typeface="+mn-lt"/>
                <a:cs typeface="+mn-lt"/>
              </a:rPr>
              <a:t>-axis</a:t>
            </a:r>
            <a:r>
              <a:rPr lang="en-US" sz="2400" dirty="0">
                <a:ea typeface="+mn-lt"/>
                <a:cs typeface="+mn-lt"/>
              </a:rPr>
              <a:t>. A function symmetric about the </a:t>
            </a:r>
            <a:r>
              <a:rPr lang="en-US" sz="2400" i="1" dirty="0">
                <a:ea typeface="+mn-lt"/>
                <a:cs typeface="+mn-lt"/>
              </a:rPr>
              <a:t>y</a:t>
            </a:r>
            <a:r>
              <a:rPr lang="en-US" sz="2400" dirty="0">
                <a:ea typeface="+mn-lt"/>
                <a:cs typeface="+mn-lt"/>
              </a:rPr>
              <a:t>-axis is called an even function.</a:t>
            </a:r>
            <a:endParaRPr lang="en-US" sz="2400" dirty="0"/>
          </a:p>
          <a:p>
            <a:r>
              <a:rPr lang="en-US" sz="2400" b="1" dirty="0">
                <a:ea typeface="+mn-lt"/>
                <a:cs typeface="+mn-lt"/>
              </a:rPr>
              <a:t>Proof 2: If </a:t>
            </a:r>
            <a:r>
              <a:rPr lang="en-US" sz="2400" dirty="0">
                <a:ea typeface="+mn-lt"/>
                <a:cs typeface="+mn-lt"/>
              </a:rPr>
              <a:t>f(−x)=−f(x), then the graph of f(x) is symmetric about the </a:t>
            </a:r>
            <a:r>
              <a:rPr lang="en-US" sz="2400" b="1" dirty="0">
                <a:ea typeface="+mn-lt"/>
                <a:cs typeface="+mn-lt"/>
              </a:rPr>
              <a:t>origin</a:t>
            </a:r>
            <a:r>
              <a:rPr lang="en-US" sz="2400" dirty="0">
                <a:ea typeface="+mn-lt"/>
                <a:cs typeface="+mn-lt"/>
              </a:rPr>
              <a:t>. A function symmetric about the origin axis is called an odd function.</a:t>
            </a:r>
          </a:p>
          <a:p>
            <a:endParaRPr lang="en-US" sz="2400" dirty="0"/>
          </a:p>
          <a:p>
            <a:r>
              <a:rPr lang="en-US" sz="2400" b="1" dirty="0"/>
              <a:t>Symmetry of functions – Examples with answers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The following examples in symmetry of functions are solved using the symmetry tests indicated above. Each example has a detailed solution to understand the reasoning used.</a:t>
            </a:r>
            <a:endParaRPr lang="en-US" sz="2400" dirty="0"/>
          </a:p>
          <a:p>
            <a:r>
              <a:rPr lang="en-US" sz="2400" b="1" dirty="0"/>
              <a:t>EXAMPLE 1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Determine if the function f(x)=2x2+5 is symmetric.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7725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41FD4A-F498-19C4-831F-6E4AAB6379EA}"/>
              </a:ext>
            </a:extLst>
          </p:cNvPr>
          <p:cNvSpPr txBox="1"/>
          <p:nvPr/>
        </p:nvSpPr>
        <p:spPr>
          <a:xfrm>
            <a:off x="698740" y="439948"/>
            <a:ext cx="10521350" cy="60016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Solution</a:t>
            </a:r>
            <a:endParaRPr lang="en-US" sz="2400" dirty="0"/>
          </a:p>
          <a:p>
            <a:r>
              <a:rPr lang="en-US" sz="2400" b="1" dirty="0">
                <a:ea typeface="+mn-lt"/>
                <a:cs typeface="+mn-lt"/>
              </a:rPr>
              <a:t>Test 1:</a:t>
            </a:r>
            <a:r>
              <a:rPr lang="en-US" sz="2400" dirty="0">
                <a:ea typeface="+mn-lt"/>
                <a:cs typeface="+mn-lt"/>
              </a:rPr>
              <a:t>We start by checking if the function is symmetric with respect to the </a:t>
            </a:r>
            <a:r>
              <a:rPr lang="en-US" sz="2400" i="1" dirty="0">
                <a:ea typeface="+mn-lt"/>
                <a:cs typeface="+mn-lt"/>
              </a:rPr>
              <a:t>y </a:t>
            </a:r>
            <a:r>
              <a:rPr lang="en-US" sz="2400" dirty="0">
                <a:ea typeface="+mn-lt"/>
                <a:cs typeface="+mn-lt"/>
              </a:rPr>
              <a:t>axis. That means we have to replace all </a:t>
            </a:r>
            <a:r>
              <a:rPr lang="en-US" sz="2400" i="1" dirty="0">
                <a:ea typeface="+mn-lt"/>
                <a:cs typeface="+mn-lt"/>
              </a:rPr>
              <a:t>x </a:t>
            </a:r>
            <a:r>
              <a:rPr lang="en-US" sz="2400" dirty="0">
                <a:ea typeface="+mn-lt"/>
                <a:cs typeface="+mn-lt"/>
              </a:rPr>
              <a:t>with –</a:t>
            </a:r>
            <a:r>
              <a:rPr lang="en-US" sz="2400" i="1" dirty="0">
                <a:ea typeface="+mn-lt"/>
                <a:cs typeface="+mn-lt"/>
              </a:rPr>
              <a:t>x</a:t>
            </a:r>
            <a:r>
              <a:rPr lang="en-US" sz="2400" dirty="0">
                <a:ea typeface="+mn-lt"/>
                <a:cs typeface="+mn-lt"/>
              </a:rPr>
              <a:t>: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f(−x)=(−x)2+5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=x2+5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After simplifying, we got the exact same function as f(x), which means that they are both equivalents. Thus, this equation is symmetric with respect to the </a:t>
            </a:r>
            <a:r>
              <a:rPr lang="en-US" sz="2400" i="1" dirty="0">
                <a:ea typeface="+mn-lt"/>
                <a:cs typeface="+mn-lt"/>
              </a:rPr>
              <a:t>y</a:t>
            </a:r>
            <a:r>
              <a:rPr lang="en-US" sz="2400" dirty="0">
                <a:ea typeface="+mn-lt"/>
                <a:cs typeface="+mn-lt"/>
              </a:rPr>
              <a:t>-axis.</a:t>
            </a:r>
          </a:p>
          <a:p>
            <a:endParaRPr lang="en-US" sz="2400" dirty="0"/>
          </a:p>
          <a:p>
            <a:r>
              <a:rPr lang="en-US" sz="2400" b="1" dirty="0">
                <a:ea typeface="+mn-lt"/>
                <a:cs typeface="+mn-lt"/>
              </a:rPr>
              <a:t>Test 2: </a:t>
            </a:r>
            <a:r>
              <a:rPr lang="en-US" sz="2400" dirty="0">
                <a:ea typeface="+mn-lt"/>
                <a:cs typeface="+mn-lt"/>
              </a:rPr>
              <a:t>Now, we check for symmetry with respect to the origin. This requires that we replace both </a:t>
            </a:r>
            <a:r>
              <a:rPr lang="en-US" sz="2400" i="1" dirty="0">
                <a:ea typeface="+mn-lt"/>
                <a:cs typeface="+mn-lt"/>
              </a:rPr>
              <a:t>x </a:t>
            </a:r>
            <a:r>
              <a:rPr lang="en-US" sz="2400" dirty="0">
                <a:ea typeface="+mn-lt"/>
                <a:cs typeface="+mn-lt"/>
              </a:rPr>
              <a:t>with –</a:t>
            </a:r>
            <a:r>
              <a:rPr lang="en-US" sz="2400" i="1" dirty="0">
                <a:ea typeface="+mn-lt"/>
                <a:cs typeface="+mn-lt"/>
              </a:rPr>
              <a:t>x </a:t>
            </a:r>
            <a:r>
              <a:rPr lang="en-US" sz="2400" dirty="0">
                <a:ea typeface="+mn-lt"/>
                <a:cs typeface="+mn-lt"/>
              </a:rPr>
              <a:t>and f(x) with −f(−x).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−f(−x)=(−x)2+5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−f(−x)=x2+5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In this case, the right side of the function is identical to the original but the left side is different since we have a minus sign in front.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96600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Quotable</vt:lpstr>
      <vt:lpstr>SYMMETRIC FUNCTIONS</vt:lpstr>
      <vt:lpstr>WHAT ARE SYMMETRIC FUNCTIONS?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108</cp:revision>
  <dcterms:created xsi:type="dcterms:W3CDTF">2014-08-26T23:49:58Z</dcterms:created>
  <dcterms:modified xsi:type="dcterms:W3CDTF">2022-06-17T14:20:27Z</dcterms:modified>
</cp:coreProperties>
</file>